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3E97AA0D-C47B-4C42-888B-7315D98B452B}" type="datetimeFigureOut">
              <a:rPr lang="it-IT" smtClean="0"/>
              <a:t>18/12/2015</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8B0AA456-0424-4618-80BC-A2AA92EEC4E6}"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3E97AA0D-C47B-4C42-888B-7315D98B452B}" type="datetimeFigureOut">
              <a:rPr lang="it-IT" smtClean="0"/>
              <a:t>18/12/2015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3E97AA0D-C47B-4C42-888B-7315D98B452B}" type="datetimeFigureOut">
              <a:rPr lang="it-IT" smtClean="0"/>
              <a:t>18/12/2015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3E97AA0D-C47B-4C42-888B-7315D98B452B}" type="datetimeFigureOut">
              <a:rPr lang="it-IT" smtClean="0"/>
              <a:t>18/12/2015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3E97AA0D-C47B-4C42-888B-7315D98B452B}" type="datetimeFigureOut">
              <a:rPr lang="it-IT" smtClean="0"/>
              <a:t>18/12/2015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0AA456-0424-4618-80BC-A2AA92EEC4E6}"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3E97AA0D-C47B-4C42-888B-7315D98B452B}" type="datetimeFigureOut">
              <a:rPr lang="it-IT" smtClean="0"/>
              <a:t>18/12/2015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3E97AA0D-C47B-4C42-888B-7315D98B452B}" type="datetimeFigureOut">
              <a:rPr lang="it-IT" smtClean="0"/>
              <a:t>18/12/2015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3E97AA0D-C47B-4C42-888B-7315D98B452B}" type="datetimeFigureOut">
              <a:rPr lang="it-IT" smtClean="0"/>
              <a:t>18/12/2015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7AA0D-C47B-4C42-888B-7315D98B452B}" type="datetimeFigureOut">
              <a:rPr lang="it-IT" smtClean="0"/>
              <a:t>18/12/2015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3E97AA0D-C47B-4C42-888B-7315D98B452B}" type="datetimeFigureOut">
              <a:rPr lang="it-IT" smtClean="0"/>
              <a:t>18/12/2015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B0AA456-0424-4618-80BC-A2AA92EEC4E6}"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3E97AA0D-C47B-4C42-888B-7315D98B452B}" type="datetimeFigureOut">
              <a:rPr lang="it-IT" smtClean="0"/>
              <a:t>18/12/2015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8B0AA456-0424-4618-80BC-A2AA92EEC4E6}"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97AA0D-C47B-4C42-888B-7315D98B452B}" type="datetimeFigureOut">
              <a:rPr lang="it-IT" smtClean="0"/>
              <a:t>18/12/2015</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0AA456-0424-4618-80BC-A2AA92EEC4E6}"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1477"/>
            <a:ext cx="8229600" cy="1143000"/>
          </a:xfrm>
        </p:spPr>
        <p:txBody>
          <a:bodyPr/>
          <a:lstStyle/>
          <a:p>
            <a:r>
              <a:rPr lang="it-IT" dirty="0" smtClean="0">
                <a:solidFill>
                  <a:srgbClr val="FF0000"/>
                </a:solidFill>
              </a:rPr>
              <a:t>Una corretta alimentazione</a:t>
            </a:r>
            <a:endParaRPr lang="it-IT"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73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3896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7772400" cy="1362456"/>
          </a:xfrm>
        </p:spPr>
        <p:txBody>
          <a:bodyPr/>
          <a:lstStyle/>
          <a:p>
            <a:r>
              <a:rPr lang="it-IT" dirty="0">
                <a:solidFill>
                  <a:schemeClr val="tx1"/>
                </a:solidFill>
              </a:rPr>
              <a:t>Latte e derivati</a:t>
            </a:r>
          </a:p>
        </p:txBody>
      </p:sp>
      <p:sp>
        <p:nvSpPr>
          <p:cNvPr id="3" name="Segnaposto testo 2"/>
          <p:cNvSpPr>
            <a:spLocks noGrp="1"/>
          </p:cNvSpPr>
          <p:nvPr>
            <p:ph type="body" idx="1"/>
          </p:nvPr>
        </p:nvSpPr>
        <p:spPr>
          <a:xfrm>
            <a:off x="539552" y="1935138"/>
            <a:ext cx="7772400" cy="4941168"/>
          </a:xfrm>
        </p:spPr>
        <p:txBody>
          <a:bodyPr>
            <a:noAutofit/>
          </a:bodyPr>
          <a:lstStyle/>
          <a:p>
            <a:r>
              <a:rPr lang="it-IT" sz="4400" dirty="0"/>
              <a:t>Sono alimenti ricchi di calcio, un minerale essenziale nella costruzione delle ossa. E' preferibile il consumo di latte scremato e di latticini a basso contenuto di grassi.</a:t>
            </a:r>
          </a:p>
        </p:txBody>
      </p:sp>
    </p:spTree>
    <p:extLst>
      <p:ext uri="{BB962C8B-B14F-4D97-AF65-F5344CB8AC3E}">
        <p14:creationId xmlns:p14="http://schemas.microsoft.com/office/powerpoint/2010/main" val="22128375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7621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332656"/>
            <a:ext cx="7772400" cy="1410432"/>
          </a:xfrm>
        </p:spPr>
        <p:txBody>
          <a:bodyPr/>
          <a:lstStyle/>
          <a:p>
            <a:r>
              <a:rPr lang="it-IT" dirty="0" smtClean="0"/>
              <a:t>                  </a:t>
            </a:r>
            <a:r>
              <a:rPr lang="it-IT" dirty="0" smtClean="0">
                <a:solidFill>
                  <a:schemeClr val="bg1">
                    <a:lumMod val="95000"/>
                    <a:lumOff val="5000"/>
                  </a:schemeClr>
                </a:solidFill>
              </a:rPr>
              <a:t>acqua</a:t>
            </a:r>
            <a:endParaRPr lang="it-IT" dirty="0">
              <a:solidFill>
                <a:schemeClr val="bg1">
                  <a:lumMod val="95000"/>
                  <a:lumOff val="5000"/>
                </a:schemeClr>
              </a:solidFill>
            </a:endParaRPr>
          </a:p>
        </p:txBody>
      </p:sp>
      <p:sp>
        <p:nvSpPr>
          <p:cNvPr id="3" name="Segnaposto testo 2"/>
          <p:cNvSpPr>
            <a:spLocks noGrp="1"/>
          </p:cNvSpPr>
          <p:nvPr>
            <p:ph type="body" idx="1"/>
          </p:nvPr>
        </p:nvSpPr>
        <p:spPr>
          <a:xfrm>
            <a:off x="611560" y="1844824"/>
            <a:ext cx="7772400" cy="4896544"/>
          </a:xfrm>
        </p:spPr>
        <p:txBody>
          <a:bodyPr/>
          <a:lstStyle/>
          <a:p>
            <a:r>
              <a:rPr lang="it-IT" dirty="0">
                <a:solidFill>
                  <a:schemeClr val="bg1">
                    <a:lumMod val="95000"/>
                    <a:lumOff val="5000"/>
                  </a:schemeClr>
                </a:solidFill>
              </a:rPr>
              <a:t>Circa il 70% dell’organismo umano è composto di acqua e la sua presenza, in quantità adeguate, è essenziale per il mantenimento della vita.</a:t>
            </a:r>
          </a:p>
          <a:p>
            <a:r>
              <a:rPr lang="it-IT" dirty="0">
                <a:solidFill>
                  <a:schemeClr val="bg1">
                    <a:lumMod val="95000"/>
                    <a:lumOff val="5000"/>
                  </a:schemeClr>
                </a:solidFill>
              </a:rPr>
              <a:t>L’acqua è, infatti, indispensabile per lo svolgimento di tutti i processi fisiologici e delle reazioni biochimiche che avvengono nel corpo, svolge un ruolo essenziale nella digestione, nell’assorbimento, nel trasporto e nell’impiego dei nutrienti.</a:t>
            </a:r>
          </a:p>
          <a:p>
            <a:r>
              <a:rPr lang="it-IT" dirty="0">
                <a:solidFill>
                  <a:schemeClr val="bg1">
                    <a:lumMod val="95000"/>
                    <a:lumOff val="5000"/>
                  </a:schemeClr>
                </a:solidFill>
              </a:rPr>
              <a:t>È il mezzo principale attraverso cui vengono eliminate le sostanze di scarto dei processi biologici.</a:t>
            </a:r>
          </a:p>
          <a:p>
            <a:r>
              <a:rPr lang="it-IT" dirty="0">
                <a:solidFill>
                  <a:schemeClr val="bg1">
                    <a:lumMod val="95000"/>
                    <a:lumOff val="5000"/>
                  </a:schemeClr>
                </a:solidFill>
              </a:rPr>
              <a:t>Per questo, un giusto equilibrio del “bilancio idrico” è fondamentale per conservare un buono stato di salute nel breve, nel medio e nel lungo termine.</a:t>
            </a:r>
          </a:p>
        </p:txBody>
      </p:sp>
    </p:spTree>
    <p:extLst>
      <p:ext uri="{BB962C8B-B14F-4D97-AF65-F5344CB8AC3E}">
        <p14:creationId xmlns:p14="http://schemas.microsoft.com/office/powerpoint/2010/main" val="13109703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549028"/>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1520"/>
            <a:ext cx="8305800" cy="1861656"/>
          </a:xfrm>
        </p:spPr>
        <p:txBody>
          <a:bodyPr>
            <a:normAutofit/>
          </a:bodyPr>
          <a:lstStyle/>
          <a:p>
            <a:endParaRPr lang="it-IT" dirty="0"/>
          </a:p>
        </p:txBody>
      </p:sp>
      <p:sp>
        <p:nvSpPr>
          <p:cNvPr id="3" name="Rettangolo 2"/>
          <p:cNvSpPr/>
          <p:nvPr/>
        </p:nvSpPr>
        <p:spPr>
          <a:xfrm>
            <a:off x="2195736" y="610136"/>
            <a:ext cx="4760565" cy="6247864"/>
          </a:xfrm>
          <a:prstGeom prst="rect">
            <a:avLst/>
          </a:prstGeom>
        </p:spPr>
        <p:txBody>
          <a:bodyPr wrap="square">
            <a:spAutoFit/>
          </a:bodyPr>
          <a:lstStyle/>
          <a:p>
            <a:pPr lvl="0">
              <a:spcBef>
                <a:spcPct val="0"/>
              </a:spcBef>
            </a:pPr>
            <a:r>
              <a:rPr lang="it-IT" sz="5000" dirty="0">
                <a:solidFill>
                  <a:srgbClr val="04617B"/>
                </a:solidFill>
                <a:latin typeface="Calibri"/>
                <a:ea typeface="+mj-ea"/>
                <a:cs typeface="+mj-cs"/>
              </a:rPr>
              <a:t>Lavoro di gruppo di:</a:t>
            </a:r>
            <a:br>
              <a:rPr lang="it-IT" sz="5000" dirty="0">
                <a:solidFill>
                  <a:srgbClr val="04617B"/>
                </a:solidFill>
                <a:latin typeface="Calibri"/>
                <a:ea typeface="+mj-ea"/>
                <a:cs typeface="+mj-cs"/>
              </a:rPr>
            </a:br>
            <a:r>
              <a:rPr lang="it-IT" sz="5000" dirty="0">
                <a:solidFill>
                  <a:srgbClr val="04617B"/>
                </a:solidFill>
                <a:latin typeface="Calibri"/>
                <a:ea typeface="+mj-ea"/>
                <a:cs typeface="+mj-cs"/>
              </a:rPr>
              <a:t>Amato Anna, </a:t>
            </a:r>
            <a:r>
              <a:rPr lang="it-IT" sz="5000" dirty="0" smtClean="0">
                <a:solidFill>
                  <a:srgbClr val="04617B"/>
                </a:solidFill>
                <a:latin typeface="Calibri"/>
                <a:ea typeface="+mj-ea"/>
                <a:cs typeface="+mj-cs"/>
              </a:rPr>
              <a:t>Mastellone Simona</a:t>
            </a:r>
            <a:r>
              <a:rPr lang="it-IT" sz="5000" dirty="0">
                <a:solidFill>
                  <a:srgbClr val="04617B"/>
                </a:solidFill>
                <a:latin typeface="Calibri"/>
                <a:ea typeface="+mj-ea"/>
                <a:cs typeface="+mj-cs"/>
              </a:rPr>
              <a:t>, Vaccaro Luciana, Matrone Francesco e Cirillo Lorenzo </a:t>
            </a:r>
          </a:p>
        </p:txBody>
      </p:sp>
    </p:spTree>
    <p:extLst>
      <p:ext uri="{BB962C8B-B14F-4D97-AF65-F5344CB8AC3E}">
        <p14:creationId xmlns:p14="http://schemas.microsoft.com/office/powerpoint/2010/main" val="6472884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5747" y="188640"/>
            <a:ext cx="8229600" cy="1143000"/>
          </a:xfrm>
        </p:spPr>
        <p:txBody>
          <a:bodyPr/>
          <a:lstStyle/>
          <a:p>
            <a:r>
              <a:rPr lang="it-IT" dirty="0" smtClean="0">
                <a:solidFill>
                  <a:srgbClr val="FF0000"/>
                </a:solidFill>
              </a:rPr>
              <a:t>Alimentazione</a:t>
            </a:r>
            <a:endParaRPr lang="it-IT" dirty="0">
              <a:solidFill>
                <a:srgbClr val="FF0000"/>
              </a:solidFill>
            </a:endParaRPr>
          </a:p>
        </p:txBody>
      </p:sp>
      <p:sp>
        <p:nvSpPr>
          <p:cNvPr id="3" name="Segnaposto contenuto 2"/>
          <p:cNvSpPr>
            <a:spLocks noGrp="1"/>
          </p:cNvSpPr>
          <p:nvPr>
            <p:ph idx="1"/>
          </p:nvPr>
        </p:nvSpPr>
        <p:spPr>
          <a:xfrm>
            <a:off x="251520" y="1196752"/>
            <a:ext cx="8229600" cy="4525963"/>
          </a:xfrm>
        </p:spPr>
        <p:txBody>
          <a:bodyPr/>
          <a:lstStyle/>
          <a:p>
            <a:endParaRPr lang="it-IT" dirty="0"/>
          </a:p>
        </p:txBody>
      </p:sp>
      <p:sp>
        <p:nvSpPr>
          <p:cNvPr id="4" name="Rettangolo 3"/>
          <p:cNvSpPr/>
          <p:nvPr/>
        </p:nvSpPr>
        <p:spPr>
          <a:xfrm>
            <a:off x="395536" y="1729680"/>
            <a:ext cx="8280920" cy="4401205"/>
          </a:xfrm>
          <a:prstGeom prst="rect">
            <a:avLst/>
          </a:prstGeom>
        </p:spPr>
        <p:txBody>
          <a:bodyPr wrap="square">
            <a:spAutoFit/>
          </a:bodyPr>
          <a:lstStyle/>
          <a:p>
            <a:r>
              <a:rPr lang="it-IT" sz="2800" b="0" i="0" dirty="0" smtClean="0">
                <a:solidFill>
                  <a:srgbClr val="2A2A25"/>
                </a:solidFill>
                <a:effectLst/>
                <a:latin typeface="Trebuchet MS"/>
              </a:rPr>
              <a:t>Un’alimentazione varia ed equilibrata è alla base di una vita in salute.</a:t>
            </a:r>
            <a:br>
              <a:rPr lang="it-IT" sz="2800" b="0" i="0" dirty="0" smtClean="0">
                <a:solidFill>
                  <a:srgbClr val="2A2A25"/>
                </a:solidFill>
                <a:effectLst/>
                <a:latin typeface="Trebuchet MS"/>
              </a:rPr>
            </a:br>
            <a:r>
              <a:rPr lang="it-IT" sz="2800" b="0" i="0" dirty="0" smtClean="0">
                <a:solidFill>
                  <a:srgbClr val="2A2A25"/>
                </a:solidFill>
                <a:effectLst/>
                <a:latin typeface="Trebuchet MS"/>
              </a:rPr>
              <a:t>Un’alimentazione inadeguata, infatti, oltre a incidere sul benessere psico-fisico, rappresenta uno dei principali fattori di rischio per l’insorgenza di numerose malattie croniche.</a:t>
            </a:r>
          </a:p>
          <a:p>
            <a:r>
              <a:rPr lang="it-IT" sz="2800" b="0" i="0" dirty="0" smtClean="0">
                <a:solidFill>
                  <a:srgbClr val="2A2A25"/>
                </a:solidFill>
                <a:effectLst/>
                <a:latin typeface="Trebuchet MS"/>
              </a:rPr>
              <a:t>Secondo l’Organizzazione mondiale della sanità, circa 1/3 delle malattie cardiovascolari e dei tumori potrebbero essere evitati grazie a una equilibrata e sana alimentazione.</a:t>
            </a:r>
            <a:endParaRPr lang="it-IT" sz="2800" b="0" i="0" dirty="0">
              <a:solidFill>
                <a:srgbClr val="2A2A25"/>
              </a:solidFill>
              <a:effectLst/>
              <a:latin typeface="Trebuchet MS"/>
            </a:endParaRPr>
          </a:p>
        </p:txBody>
      </p:sp>
    </p:spTree>
    <p:extLst>
      <p:ext uri="{BB962C8B-B14F-4D97-AF65-F5344CB8AC3E}">
        <p14:creationId xmlns:p14="http://schemas.microsoft.com/office/powerpoint/2010/main" val="8239460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332656"/>
            <a:ext cx="7851648" cy="1828800"/>
          </a:xfrm>
        </p:spPr>
        <p:txBody>
          <a:bodyPr>
            <a:normAutofit fontScale="90000"/>
          </a:bodyPr>
          <a:lstStyle/>
          <a:p>
            <a:pPr algn="l"/>
            <a:r>
              <a:rPr lang="it-IT" dirty="0">
                <a:solidFill>
                  <a:srgbClr val="000000"/>
                </a:solidFill>
                <a:effectLst/>
                <a:latin typeface="Trebuchet MS"/>
              </a:rPr>
              <a:t>Di cosa abbiamo bisogno</a:t>
            </a:r>
            <a:br>
              <a:rPr lang="it-IT" dirty="0">
                <a:solidFill>
                  <a:srgbClr val="000000"/>
                </a:solidFill>
                <a:effectLst/>
                <a:latin typeface="Trebuchet MS"/>
              </a:rPr>
            </a:br>
            <a:endParaRPr lang="it-IT" dirty="0"/>
          </a:p>
        </p:txBody>
      </p:sp>
      <p:sp>
        <p:nvSpPr>
          <p:cNvPr id="3" name="Sottotitolo 2"/>
          <p:cNvSpPr>
            <a:spLocks noGrp="1"/>
          </p:cNvSpPr>
          <p:nvPr>
            <p:ph type="subTitle" idx="1"/>
          </p:nvPr>
        </p:nvSpPr>
        <p:spPr>
          <a:xfrm>
            <a:off x="539552" y="1700808"/>
            <a:ext cx="7854696" cy="5040560"/>
          </a:xfrm>
        </p:spPr>
        <p:txBody>
          <a:bodyPr>
            <a:normAutofit/>
          </a:bodyPr>
          <a:lstStyle/>
          <a:p>
            <a:pPr algn="l"/>
            <a:r>
              <a:rPr lang="it-IT" sz="2800" dirty="0">
                <a:solidFill>
                  <a:srgbClr val="2A2A25"/>
                </a:solidFill>
                <a:latin typeface="Trebuchet MS"/>
              </a:rPr>
              <a:t>L’organismo umano ha bisogno di tutti i tipi di nutrienti per funzionare correttamente. Alcuni sono essenziali a sopperire il bisogno di energia, altri ad alimentare il continuo ricambio di cellule e altri elementi del corpo, altri a rendere possibili i processi fisiologici, altri ancora hanno funzioni protettive.</a:t>
            </a:r>
            <a:endParaRPr lang="it-IT" sz="2800" b="0" i="0" dirty="0">
              <a:solidFill>
                <a:srgbClr val="2A2A25"/>
              </a:solidFill>
              <a:effectLst/>
              <a:latin typeface="Trebuchet MS"/>
            </a:endParaRPr>
          </a:p>
        </p:txBody>
      </p:sp>
      <p:sp>
        <p:nvSpPr>
          <p:cNvPr id="4" name="Rettangolo 3"/>
          <p:cNvSpPr/>
          <p:nvPr/>
        </p:nvSpPr>
        <p:spPr>
          <a:xfrm>
            <a:off x="539552" y="4797152"/>
            <a:ext cx="4572000" cy="1815882"/>
          </a:xfrm>
          <a:prstGeom prst="rect">
            <a:avLst/>
          </a:prstGeom>
        </p:spPr>
        <p:txBody>
          <a:bodyPr>
            <a:spAutoFit/>
          </a:bodyPr>
          <a:lstStyle/>
          <a:p>
            <a:r>
              <a:rPr lang="it-IT" sz="2800" b="0" i="0" dirty="0" smtClean="0">
                <a:solidFill>
                  <a:srgbClr val="2A2A25"/>
                </a:solidFill>
                <a:effectLst/>
                <a:latin typeface="Trebuchet MS"/>
              </a:rPr>
              <a:t>Per questa ragione l'alimentazione deve essere quanto più possibile varia ed equilibrata.</a:t>
            </a:r>
            <a:endParaRPr lang="it-IT" sz="2800" dirty="0"/>
          </a:p>
        </p:txBody>
      </p:sp>
    </p:spTree>
    <p:extLst>
      <p:ext uri="{BB962C8B-B14F-4D97-AF65-F5344CB8AC3E}">
        <p14:creationId xmlns:p14="http://schemas.microsoft.com/office/powerpoint/2010/main" val="1263143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7772400" cy="1362456"/>
          </a:xfrm>
        </p:spPr>
        <p:txBody>
          <a:bodyPr/>
          <a:lstStyle/>
          <a:p>
            <a:r>
              <a:rPr lang="it-IT" dirty="0" smtClean="0"/>
              <a:t>                 </a:t>
            </a:r>
            <a:r>
              <a:rPr lang="it-IT" dirty="0" smtClean="0">
                <a:solidFill>
                  <a:schemeClr val="accent4">
                    <a:lumMod val="75000"/>
                  </a:schemeClr>
                </a:solidFill>
              </a:rPr>
              <a:t>Cereali</a:t>
            </a:r>
            <a:endParaRPr lang="it-IT" dirty="0">
              <a:solidFill>
                <a:schemeClr val="accent4">
                  <a:lumMod val="75000"/>
                </a:schemeClr>
              </a:solidFill>
            </a:endParaRPr>
          </a:p>
        </p:txBody>
      </p:sp>
      <p:sp>
        <p:nvSpPr>
          <p:cNvPr id="3" name="Segnaposto testo 2"/>
          <p:cNvSpPr>
            <a:spLocks noGrp="1"/>
          </p:cNvSpPr>
          <p:nvPr>
            <p:ph type="body" idx="1"/>
          </p:nvPr>
        </p:nvSpPr>
        <p:spPr>
          <a:xfrm>
            <a:off x="0" y="1700808"/>
            <a:ext cx="9144000" cy="5157192"/>
          </a:xfrm>
        </p:spPr>
        <p:txBody>
          <a:bodyPr>
            <a:normAutofit/>
          </a:bodyPr>
          <a:lstStyle/>
          <a:p>
            <a:r>
              <a:rPr lang="it-IT" sz="3600" dirty="0">
                <a:solidFill>
                  <a:srgbClr val="2A2A25"/>
                </a:solidFill>
                <a:latin typeface="Trebuchet MS"/>
              </a:rPr>
              <a:t>Grano, mais, avena, orzo, farro e gli alimenti da loro derivati (pane, pasta, riso) apportano all’organismo  carboidrati, che rappresentano la fonte energetica principale dell’organismo, meglio se consumati integrali. Contengono inoltre vitamine del complesso B e minerali, oltre a piccole quantità di proteine.</a:t>
            </a:r>
            <a:endParaRPr lang="it-IT" sz="3600" dirty="0"/>
          </a:p>
        </p:txBody>
      </p:sp>
    </p:spTree>
    <p:extLst>
      <p:ext uri="{BB962C8B-B14F-4D97-AF65-F5344CB8AC3E}">
        <p14:creationId xmlns:p14="http://schemas.microsoft.com/office/powerpoint/2010/main" val="32247848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5959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1560" y="332656"/>
            <a:ext cx="7772400" cy="1362456"/>
          </a:xfrm>
        </p:spPr>
        <p:txBody>
          <a:bodyPr/>
          <a:lstStyle/>
          <a:p>
            <a:r>
              <a:rPr lang="it-IT" dirty="0" smtClean="0"/>
              <a:t>           Frutta e Ortaggi</a:t>
            </a:r>
            <a:endParaRPr lang="it-IT" dirty="0"/>
          </a:p>
        </p:txBody>
      </p:sp>
      <p:sp>
        <p:nvSpPr>
          <p:cNvPr id="3" name="Segnaposto testo 2"/>
          <p:cNvSpPr>
            <a:spLocks noGrp="1"/>
          </p:cNvSpPr>
          <p:nvPr>
            <p:ph type="body" idx="1"/>
          </p:nvPr>
        </p:nvSpPr>
        <p:spPr>
          <a:xfrm>
            <a:off x="539552" y="1700808"/>
            <a:ext cx="7772400" cy="5157192"/>
          </a:xfrm>
        </p:spPr>
        <p:txBody>
          <a:bodyPr>
            <a:normAutofit/>
          </a:bodyPr>
          <a:lstStyle/>
          <a:p>
            <a:r>
              <a:rPr lang="it-IT" sz="3600" dirty="0">
                <a:solidFill>
                  <a:schemeClr val="bg1">
                    <a:lumMod val="85000"/>
                    <a:lumOff val="15000"/>
                  </a:schemeClr>
                </a:solidFill>
              </a:rPr>
              <a:t>Sono una fonte importantissima di fibre, un elemento essenziale nel processo digestivo. </a:t>
            </a:r>
          </a:p>
          <a:p>
            <a:r>
              <a:rPr lang="it-IT" sz="3600" dirty="0">
                <a:solidFill>
                  <a:schemeClr val="bg1">
                    <a:lumMod val="85000"/>
                    <a:lumOff val="15000"/>
                  </a:schemeClr>
                </a:solidFill>
              </a:rPr>
              <a:t>Frutta e ortaggi sono inoltre ricchi di vitamine e minerali, essenziali nel corretto funzionamento dei meccanismi fisiologici. Contengono, infine, antiossidanti che svolgono un’azione protettiva.</a:t>
            </a:r>
          </a:p>
        </p:txBody>
      </p:sp>
    </p:spTree>
    <p:extLst>
      <p:ext uri="{BB962C8B-B14F-4D97-AF65-F5344CB8AC3E}">
        <p14:creationId xmlns:p14="http://schemas.microsoft.com/office/powerpoint/2010/main" val="374334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802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7772400" cy="1362456"/>
          </a:xfrm>
        </p:spPr>
        <p:txBody>
          <a:bodyPr/>
          <a:lstStyle/>
          <a:p>
            <a:r>
              <a:rPr lang="it-IT" dirty="0">
                <a:solidFill>
                  <a:schemeClr val="bg1">
                    <a:lumMod val="85000"/>
                    <a:lumOff val="15000"/>
                  </a:schemeClr>
                </a:solidFill>
              </a:rPr>
              <a:t>Carne, pesce, uova e legumi</a:t>
            </a:r>
          </a:p>
        </p:txBody>
      </p:sp>
      <p:sp>
        <p:nvSpPr>
          <p:cNvPr id="3" name="Segnaposto testo 2"/>
          <p:cNvSpPr>
            <a:spLocks noGrp="1"/>
          </p:cNvSpPr>
          <p:nvPr>
            <p:ph type="body" idx="1"/>
          </p:nvPr>
        </p:nvSpPr>
        <p:spPr>
          <a:xfrm>
            <a:off x="530352" y="1844824"/>
            <a:ext cx="7772400" cy="4824536"/>
          </a:xfrm>
        </p:spPr>
        <p:txBody>
          <a:bodyPr>
            <a:normAutofit fontScale="85000" lnSpcReduction="20000"/>
          </a:bodyPr>
          <a:lstStyle/>
          <a:p>
            <a:r>
              <a:rPr lang="it-IT" dirty="0">
                <a:solidFill>
                  <a:schemeClr val="bg1">
                    <a:lumMod val="85000"/>
                    <a:lumOff val="15000"/>
                  </a:schemeClr>
                </a:solidFill>
              </a:rPr>
              <a:t>Questi alimenti hanno la funzione principale di fornire proteine, una classe di molecole biologiche che svolge una pluralità di funzioni. Partecipano alla “costruzione” delle diverse componenti del corpo, favoriscono le reazioni chimiche che avvengono nell’organismo, trasportano le sostanze nel sangue, sono componenti della risposta immunitaria: forniscono energia “di riserva”, aiutano l'assorbimento di alcune vitamine e di alcuni antiossidanti, sono elementi importanti nella costruzione di alcune molecole biologiche.</a:t>
            </a:r>
          </a:p>
          <a:p>
            <a:r>
              <a:rPr lang="it-IT" dirty="0">
                <a:solidFill>
                  <a:schemeClr val="bg1">
                    <a:lumMod val="85000"/>
                    <a:lumOff val="15000"/>
                  </a:schemeClr>
                </a:solidFill>
              </a:rPr>
              <a:t>Un insufficiente apporto di proteine può compromettere queste funzioni (per esempio si può perdere massa muscolare), ma un eccesso è altrettanto inappropriato: le proteine di troppo vengono infatti trasformate in depositi di grasso e le scorie di questa trasformazione diventano sostanze, che possono danneggiare fegato e reni.</a:t>
            </a:r>
          </a:p>
          <a:p>
            <a:r>
              <a:rPr lang="it-IT" dirty="0">
                <a:solidFill>
                  <a:schemeClr val="bg1">
                    <a:lumMod val="85000"/>
                    <a:lumOff val="15000"/>
                  </a:schemeClr>
                </a:solidFill>
              </a:rPr>
              <a:t>Le carni, in particolare quelle rosse, contengono grassi saturi e colesterolo. Pertanto vanno consumate con moderazione.</a:t>
            </a:r>
          </a:p>
          <a:p>
            <a:r>
              <a:rPr lang="it-IT" dirty="0">
                <a:solidFill>
                  <a:schemeClr val="bg1">
                    <a:lumMod val="85000"/>
                    <a:lumOff val="15000"/>
                  </a:schemeClr>
                </a:solidFill>
              </a:rPr>
              <a:t>Vanno consumati con maggior frequenza il pesce, che ha un effetto protettivo verso le malattie cardiovascolari (contiene i grassi omega-3) e i legumi, che rappresentano la fonte più ricca di proteine vegetali e sono inoltre ricchi di fibre.</a:t>
            </a:r>
          </a:p>
        </p:txBody>
      </p:sp>
    </p:spTree>
    <p:extLst>
      <p:ext uri="{BB962C8B-B14F-4D97-AF65-F5344CB8AC3E}">
        <p14:creationId xmlns:p14="http://schemas.microsoft.com/office/powerpoint/2010/main" val="3076735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60453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TotalTime>
  <Words>513</Words>
  <Application>Microsoft Office PowerPoint</Application>
  <PresentationFormat>Presentazione su schermo (4:3)</PresentationFormat>
  <Paragraphs>25</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Calibri</vt:lpstr>
      <vt:lpstr>Constantia</vt:lpstr>
      <vt:lpstr>Trebuchet MS</vt:lpstr>
      <vt:lpstr>Wingdings 2</vt:lpstr>
      <vt:lpstr>Equinozio</vt:lpstr>
      <vt:lpstr>Una corretta alimentazione</vt:lpstr>
      <vt:lpstr>Alimentazione</vt:lpstr>
      <vt:lpstr>Di cosa abbiamo bisogno </vt:lpstr>
      <vt:lpstr>                 Cereali</vt:lpstr>
      <vt:lpstr>Presentazione standard di PowerPoint</vt:lpstr>
      <vt:lpstr>           Frutta e Ortaggi</vt:lpstr>
      <vt:lpstr>Presentazione standard di PowerPoint</vt:lpstr>
      <vt:lpstr>Carne, pesce, uova e legumi</vt:lpstr>
      <vt:lpstr>Presentazione standard di PowerPoint</vt:lpstr>
      <vt:lpstr>Latte e derivati</vt:lpstr>
      <vt:lpstr>Presentazione standard di PowerPoint</vt:lpstr>
      <vt:lpstr>                  acqua</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franci</dc:creator>
  <cp:lastModifiedBy>Lim-22</cp:lastModifiedBy>
  <cp:revision>7</cp:revision>
  <dcterms:created xsi:type="dcterms:W3CDTF">2015-12-17T15:37:23Z</dcterms:created>
  <dcterms:modified xsi:type="dcterms:W3CDTF">2015-12-18T12:24:03Z</dcterms:modified>
</cp:coreProperties>
</file>